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Bryndan Write" charset="1" panose="02000503000000000000"/>
      <p:regular r:id="rId18"/>
    </p:embeddedFont>
    <p:embeddedFont>
      <p:font typeface="Now" charset="1" panose="00000500000000000000"/>
      <p:regular r:id="rId19"/>
    </p:embeddedFont>
    <p:embeddedFont>
      <p:font typeface="Gochi Hand" charset="1" panose="00000000000000000000"/>
      <p:regular r:id="rId20"/>
    </p:embeddedFont>
    <p:embeddedFont>
      <p:font typeface="Now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14" Target="https://doi.org/10.1145/1979742.1979614" TargetMode="External" Type="http://schemas.openxmlformats.org/officeDocument/2006/relationships/hyperlink"/><Relationship Id="rId15" Target="https://www.kaggle.com/datasnaek/mbti-type" TargetMode="External" Type="http://schemas.openxmlformats.org/officeDocument/2006/relationships/hyperlink"/><Relationship Id="rId2" Target="../media/image1.jpeg" Type="http://schemas.openxmlformats.org/officeDocument/2006/relationships/image"/><Relationship Id="rId3" Target="../media/image31.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51.png" Type="http://schemas.openxmlformats.org/officeDocument/2006/relationships/image"/><Relationship Id="rId14" Target="../media/image52.svg" Type="http://schemas.openxmlformats.org/officeDocument/2006/relationships/image"/><Relationship Id="rId15" Target="../media/image53.png" Type="http://schemas.openxmlformats.org/officeDocument/2006/relationships/image"/><Relationship Id="rId16" Target="../media/image54.svg" Type="http://schemas.openxmlformats.org/officeDocument/2006/relationships/image"/><Relationship Id="rId2" Target="../media/image1.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5.png" Type="http://schemas.openxmlformats.org/officeDocument/2006/relationships/image"/><Relationship Id="rId14" Target="../media/image6.svg" Type="http://schemas.openxmlformats.org/officeDocument/2006/relationships/image"/><Relationship Id="rId15" Target="../media/image7.png" Type="http://schemas.openxmlformats.org/officeDocument/2006/relationships/image"/><Relationship Id="rId16" Target="../media/image8.svg" Type="http://schemas.openxmlformats.org/officeDocument/2006/relationships/image"/><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jpe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jpeg" Type="http://schemas.openxmlformats.org/officeDocument/2006/relationships/image"/><Relationship Id="rId8" Target="../media/image39.jpeg" Type="http://schemas.openxmlformats.org/officeDocument/2006/relationships/image"/><Relationship Id="rId9" Target="../media/image4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338279" y="76653"/>
            <a:ext cx="15549144" cy="10048920"/>
          </a:xfrm>
          <a:prstGeom prst="rect">
            <a:avLst/>
          </a:prstGeom>
        </p:spPr>
        <p:txBody>
          <a:bodyPr anchor="t" rtlCol="false" tIns="0" lIns="0" bIns="0" rIns="0">
            <a:spAutoFit/>
          </a:bodyPr>
          <a:lstStyle/>
          <a:p>
            <a:pPr algn="ctr">
              <a:lnSpc>
                <a:spcPts val="8642"/>
              </a:lnSpc>
              <a:spcBef>
                <a:spcPct val="0"/>
              </a:spcBef>
            </a:pPr>
            <a:r>
              <a:rPr lang="en-US" sz="6173">
                <a:solidFill>
                  <a:srgbClr val="FFFFFF"/>
                </a:solidFill>
                <a:latin typeface="Bryndan Write"/>
                <a:ea typeface="Bryndan Write"/>
                <a:cs typeface="Bryndan Write"/>
                <a:sym typeface="Bryndan Write"/>
              </a:rPr>
              <a:t>Introduction to AI</a:t>
            </a:r>
          </a:p>
          <a:p>
            <a:pPr algn="ctr">
              <a:lnSpc>
                <a:spcPts val="7102"/>
              </a:lnSpc>
              <a:spcBef>
                <a:spcPct val="0"/>
              </a:spcBef>
            </a:pPr>
            <a:r>
              <a:rPr lang="en-US" sz="5073">
                <a:solidFill>
                  <a:srgbClr val="FFFFFF"/>
                </a:solidFill>
                <a:latin typeface="Now"/>
                <a:ea typeface="Now"/>
                <a:cs typeface="Now"/>
                <a:sym typeface="Now"/>
              </a:rPr>
              <a:t> </a:t>
            </a:r>
          </a:p>
          <a:p>
            <a:pPr algn="ctr">
              <a:lnSpc>
                <a:spcPts val="7102"/>
              </a:lnSpc>
              <a:spcBef>
                <a:spcPct val="0"/>
              </a:spcBef>
            </a:pPr>
          </a:p>
          <a:p>
            <a:pPr algn="ctr">
              <a:lnSpc>
                <a:spcPts val="7102"/>
              </a:lnSpc>
              <a:spcBef>
                <a:spcPct val="0"/>
              </a:spcBef>
            </a:pPr>
            <a:r>
              <a:rPr lang="en-US" sz="5073">
                <a:solidFill>
                  <a:srgbClr val="FFFFFF"/>
                </a:solidFill>
                <a:latin typeface="Now"/>
                <a:ea typeface="Now"/>
                <a:cs typeface="Now"/>
                <a:sym typeface="Now"/>
              </a:rPr>
              <a:t> </a:t>
            </a:r>
          </a:p>
          <a:p>
            <a:pPr algn="ctr">
              <a:lnSpc>
                <a:spcPts val="7102"/>
              </a:lnSpc>
              <a:spcBef>
                <a:spcPct val="0"/>
              </a:spcBef>
            </a:pPr>
            <a:r>
              <a:rPr lang="en-US" sz="5073">
                <a:solidFill>
                  <a:srgbClr val="FFFFFF"/>
                </a:solidFill>
                <a:latin typeface="Now"/>
                <a:ea typeface="Now"/>
                <a:cs typeface="Now"/>
                <a:sym typeface="Now"/>
              </a:rPr>
              <a:t> </a:t>
            </a:r>
          </a:p>
          <a:p>
            <a:pPr algn="ctr">
              <a:lnSpc>
                <a:spcPts val="7102"/>
              </a:lnSpc>
              <a:spcBef>
                <a:spcPct val="0"/>
              </a:spcBef>
            </a:pPr>
          </a:p>
          <a:p>
            <a:pPr algn="ctr">
              <a:lnSpc>
                <a:spcPts val="7102"/>
              </a:lnSpc>
              <a:spcBef>
                <a:spcPct val="0"/>
              </a:spcBef>
            </a:pPr>
          </a:p>
          <a:p>
            <a:pPr algn="ctr">
              <a:lnSpc>
                <a:spcPts val="7102"/>
              </a:lnSpc>
              <a:spcBef>
                <a:spcPct val="0"/>
              </a:spcBef>
            </a:pPr>
            <a:r>
              <a:rPr lang="en-US" sz="5073">
                <a:solidFill>
                  <a:srgbClr val="FFFFFF"/>
                </a:solidFill>
                <a:latin typeface="Bryndan Write"/>
                <a:ea typeface="Bryndan Write"/>
                <a:cs typeface="Bryndan Write"/>
                <a:sym typeface="Bryndan Write"/>
              </a:rPr>
              <a:t>Group No. - 7</a:t>
            </a:r>
          </a:p>
          <a:p>
            <a:pPr algn="ctr">
              <a:lnSpc>
                <a:spcPts val="6962"/>
              </a:lnSpc>
              <a:spcBef>
                <a:spcPct val="0"/>
              </a:spcBef>
            </a:pPr>
            <a:r>
              <a:rPr lang="en-US" sz="4973">
                <a:solidFill>
                  <a:srgbClr val="FFFFFF"/>
                </a:solidFill>
                <a:latin typeface="Bryndan Write"/>
                <a:ea typeface="Bryndan Write"/>
                <a:cs typeface="Bryndan Write"/>
                <a:sym typeface="Bryndan Write"/>
              </a:rPr>
              <a:t>Branch - CSE(AI)</a:t>
            </a:r>
          </a:p>
          <a:p>
            <a:pPr algn="ctr">
              <a:lnSpc>
                <a:spcPts val="6962"/>
              </a:lnSpc>
              <a:spcBef>
                <a:spcPct val="0"/>
              </a:spcBef>
            </a:pPr>
            <a:r>
              <a:rPr lang="en-US" sz="4973">
                <a:solidFill>
                  <a:srgbClr val="FFFFFF"/>
                </a:solidFill>
                <a:latin typeface="Bryndan Write"/>
                <a:ea typeface="Bryndan Write"/>
                <a:cs typeface="Bryndan Write"/>
                <a:sym typeface="Bryndan Write"/>
              </a:rPr>
              <a:t>Section - C</a:t>
            </a:r>
          </a:p>
          <a:p>
            <a:pPr algn="ctr">
              <a:lnSpc>
                <a:spcPts val="7102"/>
              </a:lnSpc>
              <a:spcBef>
                <a:spcPct val="0"/>
              </a:spcBef>
            </a:pPr>
          </a:p>
        </p:txBody>
      </p:sp>
      <p:grpSp>
        <p:nvGrpSpPr>
          <p:cNvPr name="Group 4" id="4"/>
          <p:cNvGrpSpPr/>
          <p:nvPr/>
        </p:nvGrpSpPr>
        <p:grpSpPr>
          <a:xfrm rot="0">
            <a:off x="6507316" y="1684068"/>
            <a:ext cx="5491078" cy="4654693"/>
            <a:chOff x="0" y="0"/>
            <a:chExt cx="7321438" cy="6206258"/>
          </a:xfrm>
        </p:grpSpPr>
        <p:pic>
          <p:nvPicPr>
            <p:cNvPr name="Picture 5" id="5"/>
            <p:cNvPicPr>
              <a:picLocks noChangeAspect="true"/>
            </p:cNvPicPr>
            <p:nvPr/>
          </p:nvPicPr>
          <p:blipFill>
            <a:blip r:embed="rId3"/>
            <a:srcRect l="0" t="6630" r="0" b="6630"/>
            <a:stretch>
              <a:fillRect/>
            </a:stretch>
          </p:blipFill>
          <p:spPr>
            <a:xfrm flipH="false" flipV="false">
              <a:off x="0" y="0"/>
              <a:ext cx="7321438" cy="6206258"/>
            </a:xfrm>
            <a:prstGeom prst="rect">
              <a:avLst/>
            </a:prstGeom>
          </p:spPr>
        </p:pic>
      </p:grpSp>
      <p:sp>
        <p:nvSpPr>
          <p:cNvPr name="Freeform 6" id="6"/>
          <p:cNvSpPr/>
          <p:nvPr/>
        </p:nvSpPr>
        <p:spPr>
          <a:xfrm flipH="false" flipV="false" rot="-4107262">
            <a:off x="-690386" y="-237857"/>
            <a:ext cx="3387936" cy="2297637"/>
          </a:xfrm>
          <a:custGeom>
            <a:avLst/>
            <a:gdLst/>
            <a:ahLst/>
            <a:cxnLst/>
            <a:rect r="r" b="b" t="t" l="l"/>
            <a:pathLst>
              <a:path h="2297637" w="3387936">
                <a:moveTo>
                  <a:pt x="0" y="0"/>
                </a:moveTo>
                <a:lnTo>
                  <a:pt x="3387937" y="0"/>
                </a:lnTo>
                <a:lnTo>
                  <a:pt x="3387937" y="2297637"/>
                </a:lnTo>
                <a:lnTo>
                  <a:pt x="0" y="22976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391118">
            <a:off x="14787091" y="-19525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979330">
            <a:off x="-559787" y="87050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6829267">
            <a:off x="15926767" y="83416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376317" y="-1654371"/>
            <a:ext cx="9202924" cy="14320137"/>
          </a:xfrm>
          <a:custGeom>
            <a:avLst/>
            <a:gdLst/>
            <a:ahLst/>
            <a:cxnLst/>
            <a:rect r="r" b="b" t="t" l="l"/>
            <a:pathLst>
              <a:path h="14320137" w="9202924">
                <a:moveTo>
                  <a:pt x="0" y="0"/>
                </a:moveTo>
                <a:lnTo>
                  <a:pt x="9202924" y="0"/>
                </a:lnTo>
                <a:lnTo>
                  <a:pt x="9202924" y="14320137"/>
                </a:lnTo>
                <a:lnTo>
                  <a:pt x="0" y="14320137"/>
                </a:lnTo>
                <a:lnTo>
                  <a:pt x="0" y="0"/>
                </a:lnTo>
                <a:close/>
              </a:path>
            </a:pathLst>
          </a:custGeom>
          <a:blipFill>
            <a:blip r:embed="rId3"/>
            <a:stretch>
              <a:fillRect l="0" t="-5020" r="-31845" b="-5020"/>
            </a:stretch>
          </a:blipFill>
        </p:spPr>
      </p:sp>
      <p:sp>
        <p:nvSpPr>
          <p:cNvPr name="Freeform 4" id="4"/>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28700" y="289740"/>
            <a:ext cx="789010" cy="1764347"/>
          </a:xfrm>
          <a:custGeom>
            <a:avLst/>
            <a:gdLst/>
            <a:ahLst/>
            <a:cxnLst/>
            <a:rect r="r" b="b" t="t" l="l"/>
            <a:pathLst>
              <a:path h="1764347" w="789010">
                <a:moveTo>
                  <a:pt x="0" y="0"/>
                </a:moveTo>
                <a:lnTo>
                  <a:pt x="789010" y="0"/>
                </a:lnTo>
                <a:lnTo>
                  <a:pt x="789010" y="1764347"/>
                </a:lnTo>
                <a:lnTo>
                  <a:pt x="0" y="1764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83823" y="7955139"/>
            <a:ext cx="789010" cy="1764347"/>
          </a:xfrm>
          <a:custGeom>
            <a:avLst/>
            <a:gdLst/>
            <a:ahLst/>
            <a:cxnLst/>
            <a:rect r="r" b="b" t="t" l="l"/>
            <a:pathLst>
              <a:path h="1764347" w="789010">
                <a:moveTo>
                  <a:pt x="0" y="0"/>
                </a:moveTo>
                <a:lnTo>
                  <a:pt x="789010" y="0"/>
                </a:lnTo>
                <a:lnTo>
                  <a:pt x="789010"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28460" y="4862403"/>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947907" y="138074"/>
            <a:ext cx="9505693" cy="844847"/>
          </a:xfrm>
          <a:prstGeom prst="rect">
            <a:avLst/>
          </a:prstGeom>
        </p:spPr>
        <p:txBody>
          <a:bodyPr anchor="t" rtlCol="false" tIns="0" lIns="0" bIns="0" rIns="0">
            <a:spAutoFit/>
          </a:bodyPr>
          <a:lstStyle/>
          <a:p>
            <a:pPr algn="ctr">
              <a:lnSpc>
                <a:spcPts val="5546"/>
              </a:lnSpc>
            </a:pPr>
            <a:r>
              <a:rPr lang="en-US" sz="6763">
                <a:solidFill>
                  <a:srgbClr val="FFFEFB"/>
                </a:solidFill>
                <a:latin typeface="Bryndan Write"/>
                <a:ea typeface="Bryndan Write"/>
                <a:cs typeface="Bryndan Write"/>
                <a:sym typeface="Bryndan Write"/>
              </a:rPr>
              <a:t>REFERENCE:</a:t>
            </a:r>
          </a:p>
        </p:txBody>
      </p:sp>
      <p:sp>
        <p:nvSpPr>
          <p:cNvPr name="TextBox 10" id="10"/>
          <p:cNvSpPr txBox="true"/>
          <p:nvPr/>
        </p:nvSpPr>
        <p:spPr>
          <a:xfrm rot="0">
            <a:off x="1828940" y="971550"/>
            <a:ext cx="14308908" cy="8740183"/>
          </a:xfrm>
          <a:prstGeom prst="rect">
            <a:avLst/>
          </a:prstGeom>
        </p:spPr>
        <p:txBody>
          <a:bodyPr anchor="t" rtlCol="false" tIns="0" lIns="0" bIns="0" rIns="0">
            <a:spAutoFit/>
          </a:bodyPr>
          <a:lstStyle/>
          <a:p>
            <a:pPr algn="ctr">
              <a:lnSpc>
                <a:spcPts val="3882"/>
              </a:lnSpc>
            </a:pPr>
          </a:p>
          <a:p>
            <a:pPr algn="ctr">
              <a:lnSpc>
                <a:spcPts val="3882"/>
              </a:lnSpc>
            </a:pPr>
          </a:p>
          <a:p>
            <a:pPr algn="ctr">
              <a:lnSpc>
                <a:spcPts val="3882"/>
              </a:lnSpc>
              <a:spcBef>
                <a:spcPct val="0"/>
              </a:spcBef>
            </a:pPr>
            <a:r>
              <a:rPr lang="en-US" b="true" sz="2773">
                <a:solidFill>
                  <a:srgbClr val="000000"/>
                </a:solidFill>
                <a:latin typeface="Now Bold"/>
                <a:ea typeface="Now Bold"/>
                <a:cs typeface="Now Bold"/>
                <a:sym typeface="Now Bold"/>
              </a:rPr>
              <a:t>Plank, B., Hovy, D., &amp; Søgaard, A. </a:t>
            </a:r>
            <a:r>
              <a:rPr lang="en-US" sz="2773">
                <a:solidFill>
                  <a:srgbClr val="000000"/>
                </a:solidFill>
                <a:latin typeface="Now"/>
                <a:ea typeface="Now"/>
                <a:cs typeface="Now"/>
                <a:sym typeface="Now"/>
              </a:rPr>
              <a:t>(2014).</a:t>
            </a:r>
          </a:p>
          <a:p>
            <a:pPr algn="ctr">
              <a:lnSpc>
                <a:spcPts val="3882"/>
              </a:lnSpc>
              <a:spcBef>
                <a:spcPct val="0"/>
              </a:spcBef>
            </a:pPr>
            <a:r>
              <a:rPr lang="en-US" sz="2773">
                <a:solidFill>
                  <a:srgbClr val="000000"/>
                </a:solidFill>
                <a:latin typeface="Now"/>
                <a:ea typeface="Now"/>
                <a:cs typeface="Now"/>
                <a:sym typeface="Now"/>
              </a:rPr>
              <a:t> Personality traits on Twitter — Or how to get 1,500 personality tests in a week.</a:t>
            </a:r>
          </a:p>
          <a:p>
            <a:pPr algn="ctr">
              <a:lnSpc>
                <a:spcPts val="3882"/>
              </a:lnSpc>
              <a:spcBef>
                <a:spcPct val="0"/>
              </a:spcBef>
            </a:pPr>
            <a:r>
              <a:rPr lang="en-US" sz="2773">
                <a:solidFill>
                  <a:srgbClr val="000000"/>
                </a:solidFill>
                <a:latin typeface="Now"/>
                <a:ea typeface="Now"/>
                <a:cs typeface="Now"/>
                <a:sym typeface="Now"/>
              </a:rPr>
              <a:t> Proceedings of the 6th Workshop on Computational Approaches to Subjectivity, Sentiment and Social Media Analysis.</a:t>
            </a:r>
          </a:p>
          <a:p>
            <a:pPr algn="ctr">
              <a:lnSpc>
                <a:spcPts val="3882"/>
              </a:lnSpc>
              <a:spcBef>
                <a:spcPct val="0"/>
              </a:spcBef>
            </a:pPr>
            <a:r>
              <a:rPr lang="en-US" sz="2773">
                <a:solidFill>
                  <a:srgbClr val="000000"/>
                </a:solidFill>
                <a:latin typeface="Now"/>
                <a:ea typeface="Now"/>
                <a:cs typeface="Now"/>
                <a:sym typeface="Now"/>
              </a:rPr>
              <a:t> https://aclanthology.org/W14-2603</a:t>
            </a:r>
          </a:p>
          <a:p>
            <a:pPr algn="ctr">
              <a:lnSpc>
                <a:spcPts val="3882"/>
              </a:lnSpc>
              <a:spcBef>
                <a:spcPct val="0"/>
              </a:spcBef>
            </a:pPr>
          </a:p>
          <a:p>
            <a:pPr algn="ctr">
              <a:lnSpc>
                <a:spcPts val="3882"/>
              </a:lnSpc>
              <a:spcBef>
                <a:spcPct val="0"/>
              </a:spcBef>
            </a:pPr>
          </a:p>
          <a:p>
            <a:pPr algn="ctr">
              <a:lnSpc>
                <a:spcPts val="3882"/>
              </a:lnSpc>
              <a:spcBef>
                <a:spcPct val="0"/>
              </a:spcBef>
            </a:pPr>
            <a:r>
              <a:rPr lang="en-US" sz="2773">
                <a:solidFill>
                  <a:srgbClr val="000000"/>
                </a:solidFill>
                <a:latin typeface="Now"/>
                <a:ea typeface="Now"/>
                <a:cs typeface="Now"/>
                <a:sym typeface="Now"/>
              </a:rPr>
              <a:t> </a:t>
            </a:r>
          </a:p>
          <a:p>
            <a:pPr algn="ctr">
              <a:lnSpc>
                <a:spcPts val="3882"/>
              </a:lnSpc>
              <a:spcBef>
                <a:spcPct val="0"/>
              </a:spcBef>
            </a:pPr>
            <a:r>
              <a:rPr lang="en-US" b="true" sz="2773">
                <a:solidFill>
                  <a:srgbClr val="000000"/>
                </a:solidFill>
                <a:latin typeface="Now Bold"/>
                <a:ea typeface="Now Bold"/>
                <a:cs typeface="Now Bold"/>
                <a:sym typeface="Now Bold"/>
              </a:rPr>
              <a:t>Yarkoni, T.</a:t>
            </a:r>
            <a:r>
              <a:rPr lang="en-US" sz="2773">
                <a:solidFill>
                  <a:srgbClr val="000000"/>
                </a:solidFill>
                <a:latin typeface="Now"/>
                <a:ea typeface="Now"/>
                <a:cs typeface="Now"/>
                <a:sym typeface="Now"/>
              </a:rPr>
              <a:t> (2010).</a:t>
            </a:r>
          </a:p>
          <a:p>
            <a:pPr algn="ctr">
              <a:lnSpc>
                <a:spcPts val="3882"/>
              </a:lnSpc>
              <a:spcBef>
                <a:spcPct val="0"/>
              </a:spcBef>
            </a:pPr>
            <a:r>
              <a:rPr lang="en-US" sz="2773">
                <a:solidFill>
                  <a:srgbClr val="000000"/>
                </a:solidFill>
                <a:latin typeface="Now"/>
                <a:ea typeface="Now"/>
                <a:cs typeface="Now"/>
                <a:sym typeface="Now"/>
              </a:rPr>
              <a:t> Personality in 100,000 Words: A large-scale analysis of personality and word use among bloggers.</a:t>
            </a:r>
          </a:p>
          <a:p>
            <a:pPr algn="ctr">
              <a:lnSpc>
                <a:spcPts val="3882"/>
              </a:lnSpc>
              <a:spcBef>
                <a:spcPct val="0"/>
              </a:spcBef>
            </a:pPr>
            <a:r>
              <a:rPr lang="en-US" sz="2773">
                <a:solidFill>
                  <a:srgbClr val="000000"/>
                </a:solidFill>
                <a:latin typeface="Now"/>
                <a:ea typeface="Now"/>
                <a:cs typeface="Now"/>
                <a:sym typeface="Now"/>
              </a:rPr>
              <a:t> Journal of Research in Personality, 44(3), 363–373.</a:t>
            </a:r>
          </a:p>
          <a:p>
            <a:pPr algn="ctr">
              <a:lnSpc>
                <a:spcPts val="3882"/>
              </a:lnSpc>
              <a:spcBef>
                <a:spcPct val="0"/>
              </a:spcBef>
            </a:pPr>
            <a:r>
              <a:rPr lang="en-US" sz="2773">
                <a:solidFill>
                  <a:srgbClr val="000000"/>
                </a:solidFill>
                <a:latin typeface="Now"/>
                <a:ea typeface="Now"/>
                <a:cs typeface="Now"/>
                <a:sym typeface="Now"/>
              </a:rPr>
              <a:t> https://doi.org/10.1016/j.jrp.2010.04.001</a:t>
            </a:r>
          </a:p>
          <a:p>
            <a:pPr algn="ctr">
              <a:lnSpc>
                <a:spcPts val="3882"/>
              </a:lnSpc>
              <a:spcBef>
                <a:spcPct val="0"/>
              </a:spcBef>
            </a:pPr>
          </a:p>
          <a:p>
            <a:pPr algn="ctr">
              <a:lnSpc>
                <a:spcPts val="3882"/>
              </a:lnSpc>
              <a:spcBef>
                <a:spcPct val="0"/>
              </a:spcBef>
            </a:pPr>
          </a:p>
          <a:p>
            <a:pPr algn="ctr">
              <a:lnSpc>
                <a:spcPts val="3882"/>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376317" y="-1654371"/>
            <a:ext cx="9202924" cy="14320137"/>
          </a:xfrm>
          <a:custGeom>
            <a:avLst/>
            <a:gdLst/>
            <a:ahLst/>
            <a:cxnLst/>
            <a:rect r="r" b="b" t="t" l="l"/>
            <a:pathLst>
              <a:path h="14320137" w="9202924">
                <a:moveTo>
                  <a:pt x="0" y="0"/>
                </a:moveTo>
                <a:lnTo>
                  <a:pt x="9202924" y="0"/>
                </a:lnTo>
                <a:lnTo>
                  <a:pt x="9202924" y="14320137"/>
                </a:lnTo>
                <a:lnTo>
                  <a:pt x="0" y="14320137"/>
                </a:lnTo>
                <a:lnTo>
                  <a:pt x="0" y="0"/>
                </a:lnTo>
                <a:close/>
              </a:path>
            </a:pathLst>
          </a:custGeom>
          <a:blipFill>
            <a:blip r:embed="rId3"/>
            <a:stretch>
              <a:fillRect l="0" t="-5020" r="-31845" b="-5020"/>
            </a:stretch>
          </a:blipFill>
        </p:spPr>
      </p:sp>
      <p:sp>
        <p:nvSpPr>
          <p:cNvPr name="Freeform 4" id="4"/>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28700" y="289740"/>
            <a:ext cx="789010" cy="1764347"/>
          </a:xfrm>
          <a:custGeom>
            <a:avLst/>
            <a:gdLst/>
            <a:ahLst/>
            <a:cxnLst/>
            <a:rect r="r" b="b" t="t" l="l"/>
            <a:pathLst>
              <a:path h="1764347" w="789010">
                <a:moveTo>
                  <a:pt x="0" y="0"/>
                </a:moveTo>
                <a:lnTo>
                  <a:pt x="789010" y="0"/>
                </a:lnTo>
                <a:lnTo>
                  <a:pt x="789010" y="1764347"/>
                </a:lnTo>
                <a:lnTo>
                  <a:pt x="0" y="1764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83823" y="7955139"/>
            <a:ext cx="789010" cy="1764347"/>
          </a:xfrm>
          <a:custGeom>
            <a:avLst/>
            <a:gdLst/>
            <a:ahLst/>
            <a:cxnLst/>
            <a:rect r="r" b="b" t="t" l="l"/>
            <a:pathLst>
              <a:path h="1764347" w="789010">
                <a:moveTo>
                  <a:pt x="0" y="0"/>
                </a:moveTo>
                <a:lnTo>
                  <a:pt x="789010" y="0"/>
                </a:lnTo>
                <a:lnTo>
                  <a:pt x="789010"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28460" y="4862403"/>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947907" y="138074"/>
            <a:ext cx="9505693" cy="844847"/>
          </a:xfrm>
          <a:prstGeom prst="rect">
            <a:avLst/>
          </a:prstGeom>
        </p:spPr>
        <p:txBody>
          <a:bodyPr anchor="t" rtlCol="false" tIns="0" lIns="0" bIns="0" rIns="0">
            <a:spAutoFit/>
          </a:bodyPr>
          <a:lstStyle/>
          <a:p>
            <a:pPr algn="ctr">
              <a:lnSpc>
                <a:spcPts val="5546"/>
              </a:lnSpc>
            </a:pPr>
            <a:r>
              <a:rPr lang="en-US" sz="6763">
                <a:solidFill>
                  <a:srgbClr val="FFFEFB"/>
                </a:solidFill>
                <a:latin typeface="Bryndan Write"/>
                <a:ea typeface="Bryndan Write"/>
                <a:cs typeface="Bryndan Write"/>
                <a:sym typeface="Bryndan Write"/>
              </a:rPr>
              <a:t>REFERENCE:</a:t>
            </a:r>
          </a:p>
        </p:txBody>
      </p:sp>
      <p:sp>
        <p:nvSpPr>
          <p:cNvPr name="TextBox 10" id="10"/>
          <p:cNvSpPr txBox="true"/>
          <p:nvPr/>
        </p:nvSpPr>
        <p:spPr>
          <a:xfrm rot="0">
            <a:off x="1874915" y="2061733"/>
            <a:ext cx="14308908" cy="2420345"/>
          </a:xfrm>
          <a:prstGeom prst="rect">
            <a:avLst/>
          </a:prstGeom>
        </p:spPr>
        <p:txBody>
          <a:bodyPr anchor="t" rtlCol="false" tIns="0" lIns="0" bIns="0" rIns="0">
            <a:spAutoFit/>
          </a:bodyPr>
          <a:lstStyle/>
          <a:p>
            <a:pPr algn="ctr">
              <a:lnSpc>
                <a:spcPts val="3882"/>
              </a:lnSpc>
            </a:pPr>
            <a:r>
              <a:rPr lang="en-US" sz="2773" b="true">
                <a:solidFill>
                  <a:srgbClr val="000000"/>
                </a:solidFill>
                <a:latin typeface="Now Bold"/>
                <a:ea typeface="Now Bold"/>
                <a:cs typeface="Now Bold"/>
                <a:sym typeface="Now Bold"/>
              </a:rPr>
              <a:t>Golbeck, J., Robles, C., &amp; Turner, K.</a:t>
            </a:r>
            <a:r>
              <a:rPr lang="en-US" sz="2773">
                <a:solidFill>
                  <a:srgbClr val="000000"/>
                </a:solidFill>
                <a:latin typeface="Now"/>
                <a:ea typeface="Now"/>
                <a:cs typeface="Now"/>
                <a:sym typeface="Now"/>
              </a:rPr>
              <a:t> (2011).</a:t>
            </a:r>
          </a:p>
          <a:p>
            <a:pPr algn="ctr">
              <a:lnSpc>
                <a:spcPts val="3882"/>
              </a:lnSpc>
            </a:pPr>
            <a:r>
              <a:rPr lang="en-US" sz="2773">
                <a:solidFill>
                  <a:srgbClr val="000000"/>
                </a:solidFill>
                <a:latin typeface="Now"/>
                <a:ea typeface="Now"/>
                <a:cs typeface="Now"/>
                <a:sym typeface="Now"/>
              </a:rPr>
              <a:t>Predicting Personality with Social Media.</a:t>
            </a:r>
          </a:p>
          <a:p>
            <a:pPr algn="ctr">
              <a:lnSpc>
                <a:spcPts val="3882"/>
              </a:lnSpc>
            </a:pPr>
            <a:r>
              <a:rPr lang="en-US" sz="2773">
                <a:solidFill>
                  <a:srgbClr val="000000"/>
                </a:solidFill>
                <a:latin typeface="Now"/>
                <a:ea typeface="Now"/>
                <a:cs typeface="Now"/>
                <a:sym typeface="Now"/>
              </a:rPr>
              <a:t>CHI '11 Extended Abstracts on Human Factors in Computing Systems.</a:t>
            </a:r>
          </a:p>
          <a:p>
            <a:pPr algn="ctr">
              <a:lnSpc>
                <a:spcPts val="3882"/>
              </a:lnSpc>
            </a:pPr>
            <a:r>
              <a:rPr lang="en-US" sz="2773" u="sng">
                <a:solidFill>
                  <a:srgbClr val="000000"/>
                </a:solidFill>
                <a:latin typeface="Now"/>
                <a:ea typeface="Now"/>
                <a:cs typeface="Now"/>
                <a:sym typeface="Now"/>
                <a:hlinkClick r:id="rId14" tooltip="https://doi.org/10.1145/1979742.1979614"/>
              </a:rPr>
              <a:t>https://doi.org/10.1145/1979742.1979614</a:t>
            </a:r>
          </a:p>
          <a:p>
            <a:pPr algn="ctr">
              <a:lnSpc>
                <a:spcPts val="3882"/>
              </a:lnSpc>
              <a:spcBef>
                <a:spcPct val="0"/>
              </a:spcBef>
            </a:pPr>
          </a:p>
        </p:txBody>
      </p:sp>
      <p:sp>
        <p:nvSpPr>
          <p:cNvPr name="TextBox 11" id="11"/>
          <p:cNvSpPr txBox="true"/>
          <p:nvPr/>
        </p:nvSpPr>
        <p:spPr>
          <a:xfrm rot="0">
            <a:off x="4833640" y="5833953"/>
            <a:ext cx="8620720" cy="1934570"/>
          </a:xfrm>
          <a:prstGeom prst="rect">
            <a:avLst/>
          </a:prstGeom>
        </p:spPr>
        <p:txBody>
          <a:bodyPr anchor="t" rtlCol="false" tIns="0" lIns="0" bIns="0" rIns="0">
            <a:spAutoFit/>
          </a:bodyPr>
          <a:lstStyle/>
          <a:p>
            <a:pPr algn="ctr">
              <a:lnSpc>
                <a:spcPts val="3882"/>
              </a:lnSpc>
            </a:pPr>
            <a:r>
              <a:rPr lang="en-US" sz="2773" b="true">
                <a:solidFill>
                  <a:srgbClr val="000000"/>
                </a:solidFill>
                <a:latin typeface="Now Bold"/>
                <a:ea typeface="Now Bold"/>
                <a:cs typeface="Now Bold"/>
                <a:sym typeface="Now Bold"/>
              </a:rPr>
              <a:t>Kaggle Dataset </a:t>
            </a:r>
            <a:r>
              <a:rPr lang="en-US" sz="2773">
                <a:solidFill>
                  <a:srgbClr val="000000"/>
                </a:solidFill>
                <a:latin typeface="Now"/>
                <a:ea typeface="Now"/>
                <a:cs typeface="Now"/>
                <a:sym typeface="Now"/>
              </a:rPr>
              <a:t>— MBTI Personality Type Dataset.</a:t>
            </a:r>
          </a:p>
          <a:p>
            <a:pPr algn="ctr">
              <a:lnSpc>
                <a:spcPts val="3882"/>
              </a:lnSpc>
            </a:pPr>
            <a:r>
              <a:rPr lang="en-US" sz="2773">
                <a:solidFill>
                  <a:srgbClr val="000000"/>
                </a:solidFill>
                <a:latin typeface="Now"/>
                <a:ea typeface="Now"/>
                <a:cs typeface="Now"/>
                <a:sym typeface="Now"/>
              </a:rPr>
              <a:t>Datalab - MBTI Personality Prediction.</a:t>
            </a:r>
          </a:p>
          <a:p>
            <a:pPr algn="ctr">
              <a:lnSpc>
                <a:spcPts val="3882"/>
              </a:lnSpc>
            </a:pPr>
            <a:r>
              <a:rPr lang="en-US" sz="2773" u="sng">
                <a:solidFill>
                  <a:srgbClr val="000000"/>
                </a:solidFill>
                <a:latin typeface="Now"/>
                <a:ea typeface="Now"/>
                <a:cs typeface="Now"/>
                <a:sym typeface="Now"/>
                <a:hlinkClick r:id="rId15" tooltip="https://www.kaggle.com/datasnaek/mbti-type"/>
              </a:rPr>
              <a:t>https://www.kaggle.com/datasnaek/mbti-type</a:t>
            </a:r>
          </a:p>
          <a:p>
            <a:pPr algn="ctr">
              <a:lnSpc>
                <a:spcPts val="388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463826">
            <a:off x="11537191" y="1778400"/>
            <a:ext cx="1947347" cy="1338359"/>
          </a:xfrm>
          <a:custGeom>
            <a:avLst/>
            <a:gdLst/>
            <a:ahLst/>
            <a:cxnLst/>
            <a:rect r="r" b="b" t="t" l="l"/>
            <a:pathLst>
              <a:path h="1338359" w="1947347">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699999">
            <a:off x="3677137" y="2203427"/>
            <a:ext cx="2068144" cy="1756042"/>
          </a:xfrm>
          <a:custGeom>
            <a:avLst/>
            <a:gdLst/>
            <a:ahLst/>
            <a:cxnLst/>
            <a:rect r="r" b="b" t="t" l="l"/>
            <a:pathLst>
              <a:path h="1756042" w="2068144">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7334544">
            <a:off x="13001227" y="5822549"/>
            <a:ext cx="2068144" cy="1756042"/>
          </a:xfrm>
          <a:custGeom>
            <a:avLst/>
            <a:gdLst/>
            <a:ahLst/>
            <a:cxnLst/>
            <a:rect r="r" b="b" t="t" l="l"/>
            <a:pathLst>
              <a:path h="1756042" w="2068144">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2342060">
            <a:off x="6292314" y="3696068"/>
            <a:ext cx="5703373" cy="4904900"/>
          </a:xfrm>
          <a:custGeom>
            <a:avLst/>
            <a:gdLst/>
            <a:ahLst/>
            <a:cxnLst/>
            <a:rect r="r" b="b" t="t" l="l"/>
            <a:pathLst>
              <a:path h="4904900" w="5703373">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278903" y="3198570"/>
            <a:ext cx="7730195" cy="4042259"/>
          </a:xfrm>
          <a:prstGeom prst="rect">
            <a:avLst/>
          </a:prstGeom>
        </p:spPr>
        <p:txBody>
          <a:bodyPr anchor="t" rtlCol="false" tIns="0" lIns="0" bIns="0" rIns="0">
            <a:spAutoFit/>
          </a:bodyPr>
          <a:lstStyle/>
          <a:p>
            <a:pPr algn="ctr">
              <a:lnSpc>
                <a:spcPts val="15021"/>
              </a:lnSpc>
            </a:pPr>
            <a:r>
              <a:rPr lang="en-US" sz="15021">
                <a:solidFill>
                  <a:srgbClr val="FFFFFF"/>
                </a:solidFill>
                <a:latin typeface="Bryndan Write"/>
                <a:ea typeface="Bryndan Write"/>
                <a:cs typeface="Bryndan Write"/>
                <a:sym typeface="Bryndan Writ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32353" t="0" r="32353" b="0"/>
            <a:stretch>
              <a:fillRect/>
            </a:stretch>
          </p:blipFill>
          <p:spPr>
            <a:xfrm flipH="false" flipV="false">
              <a:off x="0" y="0"/>
              <a:ext cx="7370417" cy="13913357"/>
            </a:xfrm>
            <a:prstGeom prst="rect">
              <a:avLst/>
            </a:prstGeom>
          </p:spPr>
        </p:pic>
      </p:grpSp>
      <p:sp>
        <p:nvSpPr>
          <p:cNvPr name="TextBox 5" id="5"/>
          <p:cNvSpPr txBox="true"/>
          <p:nvPr/>
        </p:nvSpPr>
        <p:spPr>
          <a:xfrm rot="0">
            <a:off x="6247464" y="2642724"/>
            <a:ext cx="13042732" cy="1246610"/>
          </a:xfrm>
          <a:prstGeom prst="rect">
            <a:avLst/>
          </a:prstGeom>
        </p:spPr>
        <p:txBody>
          <a:bodyPr anchor="t" rtlCol="false" tIns="0" lIns="0" bIns="0" rIns="0">
            <a:spAutoFit/>
          </a:bodyPr>
          <a:lstStyle/>
          <a:p>
            <a:pPr algn="l">
              <a:lnSpc>
                <a:spcPts val="8929"/>
              </a:lnSpc>
            </a:pPr>
            <a:r>
              <a:rPr lang="en-US" sz="8117">
                <a:solidFill>
                  <a:srgbClr val="FFFFFF"/>
                </a:solidFill>
                <a:latin typeface="Bryndan Write"/>
                <a:ea typeface="Bryndan Write"/>
                <a:cs typeface="Bryndan Write"/>
                <a:sym typeface="Bryndan Write"/>
              </a:rPr>
              <a:t>Team Members:</a:t>
            </a:r>
          </a:p>
        </p:txBody>
      </p:sp>
      <p:sp>
        <p:nvSpPr>
          <p:cNvPr name="TextBox 6" id="6"/>
          <p:cNvSpPr txBox="true"/>
          <p:nvPr/>
        </p:nvSpPr>
        <p:spPr>
          <a:xfrm rot="0">
            <a:off x="5978916" y="4121346"/>
            <a:ext cx="12309084" cy="3685612"/>
          </a:xfrm>
          <a:prstGeom prst="rect">
            <a:avLst/>
          </a:prstGeom>
        </p:spPr>
        <p:txBody>
          <a:bodyPr anchor="t" rtlCol="false" tIns="0" lIns="0" bIns="0" rIns="0">
            <a:spAutoFit/>
          </a:bodyPr>
          <a:lstStyle/>
          <a:p>
            <a:pPr algn="l" marL="895374" indent="-447687" lvl="1">
              <a:lnSpc>
                <a:spcPts val="5806"/>
              </a:lnSpc>
              <a:buAutoNum type="arabicPeriod" startAt="1"/>
            </a:pPr>
            <a:r>
              <a:rPr lang="en-US" sz="4147">
                <a:solidFill>
                  <a:srgbClr val="FFFFFF"/>
                </a:solidFill>
                <a:latin typeface="Bryndan Write"/>
                <a:ea typeface="Bryndan Write"/>
                <a:cs typeface="Bryndan Write"/>
                <a:sym typeface="Bryndan Write"/>
              </a:rPr>
              <a:t>Mohammad Dilshad(202401100300153)</a:t>
            </a:r>
          </a:p>
          <a:p>
            <a:pPr algn="l" marL="895374" indent="-447687" lvl="1">
              <a:lnSpc>
                <a:spcPts val="5806"/>
              </a:lnSpc>
              <a:buAutoNum type="arabicPeriod" startAt="1"/>
            </a:pPr>
            <a:r>
              <a:rPr lang="en-US" sz="4147">
                <a:solidFill>
                  <a:srgbClr val="FFFFFF"/>
                </a:solidFill>
                <a:latin typeface="Bryndan Write"/>
                <a:ea typeface="Bryndan Write"/>
                <a:cs typeface="Bryndan Write"/>
                <a:sym typeface="Bryndan Write"/>
              </a:rPr>
              <a:t>Sachin Kumar(202401100300208)</a:t>
            </a:r>
          </a:p>
          <a:p>
            <a:pPr algn="l" marL="895374" indent="-447687" lvl="1">
              <a:lnSpc>
                <a:spcPts val="5806"/>
              </a:lnSpc>
              <a:buAutoNum type="arabicPeriod" startAt="1"/>
            </a:pPr>
            <a:r>
              <a:rPr lang="en-US" sz="4147">
                <a:solidFill>
                  <a:srgbClr val="FFFFFF"/>
                </a:solidFill>
                <a:latin typeface="Bryndan Write"/>
                <a:ea typeface="Bryndan Write"/>
                <a:cs typeface="Bryndan Write"/>
                <a:sym typeface="Bryndan Write"/>
              </a:rPr>
              <a:t>Nikhil Kumar(202401100300160)</a:t>
            </a:r>
          </a:p>
          <a:p>
            <a:pPr algn="l" marL="895374" indent="-447687" lvl="1">
              <a:lnSpc>
                <a:spcPts val="5806"/>
              </a:lnSpc>
              <a:buAutoNum type="arabicPeriod" startAt="1"/>
            </a:pPr>
            <a:r>
              <a:rPr lang="en-US" sz="4147">
                <a:solidFill>
                  <a:srgbClr val="FFFFFF"/>
                </a:solidFill>
                <a:latin typeface="Bryndan Write"/>
                <a:ea typeface="Bryndan Write"/>
                <a:cs typeface="Bryndan Write"/>
                <a:sym typeface="Bryndan Write"/>
              </a:rPr>
              <a:t>Rahul Kumar Gupta(202401100300191)</a:t>
            </a:r>
          </a:p>
          <a:p>
            <a:pPr algn="l" marL="895374" indent="-447687" lvl="1">
              <a:lnSpc>
                <a:spcPts val="5806"/>
              </a:lnSpc>
              <a:buAutoNum type="arabicPeriod" startAt="1"/>
            </a:pPr>
            <a:r>
              <a:rPr lang="en-US" sz="4147">
                <a:solidFill>
                  <a:srgbClr val="FFFFFF"/>
                </a:solidFill>
                <a:latin typeface="Bryndan Write"/>
                <a:ea typeface="Bryndan Write"/>
                <a:cs typeface="Bryndan Write"/>
                <a:sym typeface="Bryndan Write"/>
              </a:rPr>
              <a:t>Sachin Kumar(202401100300207)</a:t>
            </a:r>
          </a:p>
        </p:txBody>
      </p:sp>
      <p:sp>
        <p:nvSpPr>
          <p:cNvPr name="Freeform 7" id="7"/>
          <p:cNvSpPr/>
          <p:nvPr/>
        </p:nvSpPr>
        <p:spPr>
          <a:xfrm flipH="false" flipV="false" rot="1353809">
            <a:off x="12900677" y="1466714"/>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87847">
            <a:off x="15185561" y="7207175"/>
            <a:ext cx="1902177" cy="1859369"/>
          </a:xfrm>
          <a:custGeom>
            <a:avLst/>
            <a:gdLst/>
            <a:ahLst/>
            <a:cxnLst/>
            <a:rect r="r" b="b" t="t" l="l"/>
            <a:pathLst>
              <a:path h="1859369" w="1902177">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763488">
            <a:off x="4200371" y="941233"/>
            <a:ext cx="1627739" cy="1550791"/>
          </a:xfrm>
          <a:custGeom>
            <a:avLst/>
            <a:gdLst/>
            <a:ahLst/>
            <a:cxnLst/>
            <a:rect r="r" b="b" t="t" l="l"/>
            <a:pathLst>
              <a:path h="1550791" w="1627739">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049565" y="76392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097523">
            <a:off x="12616975" y="263186"/>
            <a:ext cx="1885747" cy="1296022"/>
          </a:xfrm>
          <a:custGeom>
            <a:avLst/>
            <a:gdLst/>
            <a:ahLst/>
            <a:cxnLst/>
            <a:rect r="r" b="b" t="t" l="l"/>
            <a:pathLst>
              <a:path h="1296022" w="1885747">
                <a:moveTo>
                  <a:pt x="0" y="0"/>
                </a:moveTo>
                <a:lnTo>
                  <a:pt x="1885747" y="0"/>
                </a:lnTo>
                <a:lnTo>
                  <a:pt x="1885747" y="1296023"/>
                </a:lnTo>
                <a:lnTo>
                  <a:pt x="0" y="1296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07262">
            <a:off x="-842786" y="-390257"/>
            <a:ext cx="3387936" cy="2297637"/>
          </a:xfrm>
          <a:custGeom>
            <a:avLst/>
            <a:gdLst/>
            <a:ahLst/>
            <a:cxnLst/>
            <a:rect r="r" b="b" t="t" l="l"/>
            <a:pathLst>
              <a:path h="2297637" w="3387936">
                <a:moveTo>
                  <a:pt x="0" y="0"/>
                </a:moveTo>
                <a:lnTo>
                  <a:pt x="3387937" y="0"/>
                </a:lnTo>
                <a:lnTo>
                  <a:pt x="3387937"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559470">
            <a:off x="1239732" y="929815"/>
            <a:ext cx="2195245" cy="2279892"/>
          </a:xfrm>
          <a:custGeom>
            <a:avLst/>
            <a:gdLst/>
            <a:ahLst/>
            <a:cxnLst/>
            <a:rect r="r" b="b" t="t" l="l"/>
            <a:pathLst>
              <a:path h="2279892" w="2195245">
                <a:moveTo>
                  <a:pt x="0" y="0"/>
                </a:moveTo>
                <a:lnTo>
                  <a:pt x="2195245" y="0"/>
                </a:lnTo>
                <a:lnTo>
                  <a:pt x="2195245" y="2279892"/>
                </a:lnTo>
                <a:lnTo>
                  <a:pt x="0" y="22798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280170">
            <a:off x="14896987" y="6462901"/>
            <a:ext cx="1664513" cy="2142851"/>
          </a:xfrm>
          <a:custGeom>
            <a:avLst/>
            <a:gdLst/>
            <a:ahLst/>
            <a:cxnLst/>
            <a:rect r="r" b="b" t="t" l="l"/>
            <a:pathLst>
              <a:path h="2142851" w="1664513">
                <a:moveTo>
                  <a:pt x="0" y="0"/>
                </a:moveTo>
                <a:lnTo>
                  <a:pt x="1664513" y="0"/>
                </a:lnTo>
                <a:lnTo>
                  <a:pt x="1664513" y="2142852"/>
                </a:lnTo>
                <a:lnTo>
                  <a:pt x="0" y="21428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1036374" y="2797366"/>
            <a:ext cx="14923071" cy="2540445"/>
          </a:xfrm>
          <a:prstGeom prst="rect">
            <a:avLst/>
          </a:prstGeom>
        </p:spPr>
        <p:txBody>
          <a:bodyPr anchor="t" rtlCol="false" tIns="0" lIns="0" bIns="0" rIns="0">
            <a:spAutoFit/>
          </a:bodyPr>
          <a:lstStyle/>
          <a:p>
            <a:pPr algn="ctr">
              <a:lnSpc>
                <a:spcPts val="10615"/>
              </a:lnSpc>
            </a:pPr>
            <a:r>
              <a:rPr lang="en-US" sz="7582">
                <a:solidFill>
                  <a:srgbClr val="A4F0FF"/>
                </a:solidFill>
                <a:latin typeface="Gochi Hand"/>
                <a:ea typeface="Gochi Hand"/>
                <a:cs typeface="Gochi Hand"/>
                <a:sym typeface="Gochi Hand"/>
              </a:rPr>
              <a:t>Project Name : </a:t>
            </a:r>
          </a:p>
          <a:p>
            <a:pPr algn="ctr">
              <a:lnSpc>
                <a:spcPts val="9635"/>
              </a:lnSpc>
              <a:spcBef>
                <a:spcPct val="0"/>
              </a:spcBef>
            </a:pPr>
            <a:r>
              <a:rPr lang="en-US" sz="6882">
                <a:solidFill>
                  <a:srgbClr val="A4F0FF"/>
                </a:solidFill>
                <a:latin typeface="Gochi Hand"/>
                <a:ea typeface="Gochi Hand"/>
                <a:cs typeface="Gochi Hand"/>
                <a:sym typeface="Gochi Hand"/>
              </a:rPr>
              <a:t>Personality prediction using MBTI 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31122" t="0" r="31122" b="0"/>
            <a:stretch>
              <a:fillRect/>
            </a:stretch>
          </p:blipFill>
          <p:spPr>
            <a:xfrm flipH="false" flipV="false">
              <a:off x="0" y="0"/>
              <a:ext cx="7370417" cy="13913357"/>
            </a:xfrm>
            <a:prstGeom prst="rect">
              <a:avLst/>
            </a:prstGeom>
          </p:spPr>
        </p:pic>
      </p:grpSp>
      <p:sp>
        <p:nvSpPr>
          <p:cNvPr name="TextBox 5" id="5"/>
          <p:cNvSpPr txBox="true"/>
          <p:nvPr/>
        </p:nvSpPr>
        <p:spPr>
          <a:xfrm rot="0">
            <a:off x="5994901" y="2443752"/>
            <a:ext cx="11513720" cy="5124088"/>
          </a:xfrm>
          <a:prstGeom prst="rect">
            <a:avLst/>
          </a:prstGeom>
        </p:spPr>
        <p:txBody>
          <a:bodyPr anchor="t" rtlCol="false" tIns="0" lIns="0" bIns="0" rIns="0">
            <a:spAutoFit/>
          </a:bodyPr>
          <a:lstStyle/>
          <a:p>
            <a:pPr algn="l">
              <a:lnSpc>
                <a:spcPts val="7882"/>
              </a:lnSpc>
            </a:pPr>
            <a:r>
              <a:rPr lang="en-US" sz="7165">
                <a:solidFill>
                  <a:srgbClr val="FFFFFF"/>
                </a:solidFill>
                <a:latin typeface="Bryndan Write"/>
                <a:ea typeface="Bryndan Write"/>
                <a:cs typeface="Bryndan Write"/>
                <a:sym typeface="Bryndan Write"/>
              </a:rPr>
              <a:t>Problem Statement:</a:t>
            </a:r>
          </a:p>
          <a:p>
            <a:pPr algn="l">
              <a:lnSpc>
                <a:spcPts val="5383"/>
              </a:lnSpc>
            </a:pPr>
            <a:r>
              <a:rPr lang="en-US" sz="4893">
                <a:solidFill>
                  <a:srgbClr val="FFFFFF"/>
                </a:solidFill>
                <a:latin typeface="Now"/>
                <a:ea typeface="Now"/>
                <a:cs typeface="Now"/>
                <a:sym typeface="Now"/>
              </a:rPr>
              <a:t>Use NLP techniques to classify personality types based on users? written text.</a:t>
            </a:r>
          </a:p>
          <a:p>
            <a:pPr algn="l">
              <a:lnSpc>
                <a:spcPts val="5383"/>
              </a:lnSpc>
            </a:pPr>
            <a:r>
              <a:rPr lang="en-US" sz="4893">
                <a:solidFill>
                  <a:srgbClr val="FFFFFF"/>
                </a:solidFill>
                <a:latin typeface="Now"/>
                <a:ea typeface="Now"/>
                <a:cs typeface="Now"/>
                <a:sym typeface="Now"/>
              </a:rPr>
              <a:t>Implement text preprocessing and natural language understanding.</a:t>
            </a:r>
          </a:p>
          <a:p>
            <a:pPr algn="l">
              <a:lnSpc>
                <a:spcPts val="5254"/>
              </a:lnSpc>
            </a:pPr>
          </a:p>
        </p:txBody>
      </p:sp>
      <p:sp>
        <p:nvSpPr>
          <p:cNvPr name="Freeform 6" id="6"/>
          <p:cNvSpPr/>
          <p:nvPr/>
        </p:nvSpPr>
        <p:spPr>
          <a:xfrm flipH="false" flipV="false" rot="0">
            <a:off x="15717653" y="8108592"/>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353809">
            <a:off x="13569752" y="609461"/>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941" y="0"/>
            <a:ext cx="5527813" cy="10435018"/>
            <a:chOff x="0" y="0"/>
            <a:chExt cx="7370417" cy="13913357"/>
          </a:xfrm>
        </p:grpSpPr>
        <p:pic>
          <p:nvPicPr>
            <p:cNvPr name="Picture 3" id="3"/>
            <p:cNvPicPr>
              <a:picLocks noChangeAspect="true"/>
            </p:cNvPicPr>
            <p:nvPr/>
          </p:nvPicPr>
          <p:blipFill>
            <a:blip r:embed="rId2"/>
            <a:srcRect l="31122" t="0" r="31122" b="0"/>
            <a:stretch>
              <a:fillRect/>
            </a:stretch>
          </p:blipFill>
          <p:spPr>
            <a:xfrm flipH="false" flipV="false">
              <a:off x="0" y="0"/>
              <a:ext cx="7370417" cy="13913357"/>
            </a:xfrm>
            <a:prstGeom prst="rect">
              <a:avLst/>
            </a:prstGeom>
          </p:spPr>
        </p:pic>
      </p:grpSp>
      <p:sp>
        <p:nvSpPr>
          <p:cNvPr name="Freeform 4" id="4"/>
          <p:cNvSpPr/>
          <p:nvPr/>
        </p:nvSpPr>
        <p:spPr>
          <a:xfrm flipH="false" flipV="false" rot="0">
            <a:off x="15717653" y="8108592"/>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445872" y="-121008"/>
            <a:ext cx="12842128" cy="10408008"/>
          </a:xfrm>
          <a:custGeom>
            <a:avLst/>
            <a:gdLst/>
            <a:ahLst/>
            <a:cxnLst/>
            <a:rect r="r" b="b" t="t" l="l"/>
            <a:pathLst>
              <a:path h="10408008" w="12842128">
                <a:moveTo>
                  <a:pt x="0" y="0"/>
                </a:moveTo>
                <a:lnTo>
                  <a:pt x="12842128" y="0"/>
                </a:lnTo>
                <a:lnTo>
                  <a:pt x="12842128" y="10408008"/>
                </a:lnTo>
                <a:lnTo>
                  <a:pt x="0" y="10408008"/>
                </a:lnTo>
                <a:lnTo>
                  <a:pt x="0" y="0"/>
                </a:lnTo>
                <a:close/>
              </a:path>
            </a:pathLst>
          </a:custGeom>
          <a:blipFill>
            <a:blip r:embed="rId5"/>
            <a:stretch>
              <a:fillRect l="-10765" t="0" r="-10765" b="0"/>
            </a:stretch>
          </a:blipFill>
        </p:spPr>
      </p:sp>
      <p:sp>
        <p:nvSpPr>
          <p:cNvPr name="TextBox 6" id="6"/>
          <p:cNvSpPr txBox="true"/>
          <p:nvPr/>
        </p:nvSpPr>
        <p:spPr>
          <a:xfrm rot="0">
            <a:off x="9144000" y="-241981"/>
            <a:ext cx="4705127" cy="1270681"/>
          </a:xfrm>
          <a:prstGeom prst="rect">
            <a:avLst/>
          </a:prstGeom>
        </p:spPr>
        <p:txBody>
          <a:bodyPr anchor="t" rtlCol="false" tIns="0" lIns="0" bIns="0" rIns="0">
            <a:spAutoFit/>
          </a:bodyPr>
          <a:lstStyle/>
          <a:p>
            <a:pPr algn="ctr">
              <a:lnSpc>
                <a:spcPts val="9762"/>
              </a:lnSpc>
              <a:spcBef>
                <a:spcPct val="0"/>
              </a:spcBef>
            </a:pPr>
            <a:r>
              <a:rPr lang="en-US" sz="6973">
                <a:solidFill>
                  <a:srgbClr val="FFFFFF"/>
                </a:solidFill>
                <a:latin typeface="Bryndan Write"/>
                <a:ea typeface="Bryndan Write"/>
                <a:cs typeface="Bryndan Write"/>
                <a:sym typeface="Bryndan Write"/>
              </a:rPr>
              <a:t>Introduction:</a:t>
            </a:r>
          </a:p>
        </p:txBody>
      </p:sp>
      <p:sp>
        <p:nvSpPr>
          <p:cNvPr name="TextBox 7" id="7"/>
          <p:cNvSpPr txBox="true"/>
          <p:nvPr/>
        </p:nvSpPr>
        <p:spPr>
          <a:xfrm rot="0">
            <a:off x="5445872" y="1143033"/>
            <a:ext cx="12842128" cy="8507206"/>
          </a:xfrm>
          <a:prstGeom prst="rect">
            <a:avLst/>
          </a:prstGeom>
        </p:spPr>
        <p:txBody>
          <a:bodyPr anchor="t" rtlCol="false" tIns="0" lIns="0" bIns="0" rIns="0">
            <a:spAutoFit/>
          </a:bodyPr>
          <a:lstStyle/>
          <a:p>
            <a:pPr algn="ctr">
              <a:lnSpc>
                <a:spcPts val="3865"/>
              </a:lnSpc>
            </a:pPr>
            <a:r>
              <a:rPr lang="en-US" sz="2761">
                <a:solidFill>
                  <a:srgbClr val="FFFFFF"/>
                </a:solidFill>
                <a:latin typeface="Now"/>
                <a:ea typeface="Now"/>
                <a:cs typeface="Now"/>
                <a:sym typeface="Now"/>
              </a:rPr>
              <a:t>In the era of digital communication, people frequently express their thoughts, feelings, and preferences through written text on social media, blogs, forums, and chat platforms. These textual footprints carry significant clues about an individual's personality traits. Understanding personality from text has numerous applications, including personalized marketing, recruitment, mental health assessment, and recommender systems.</a:t>
            </a:r>
          </a:p>
          <a:p>
            <a:pPr algn="ctr">
              <a:lnSpc>
                <a:spcPts val="3865"/>
              </a:lnSpc>
            </a:pPr>
            <a:r>
              <a:rPr lang="en-US" sz="2761">
                <a:solidFill>
                  <a:srgbClr val="FFFFFF"/>
                </a:solidFill>
                <a:latin typeface="Now"/>
                <a:ea typeface="Now"/>
                <a:cs typeface="Now"/>
                <a:sym typeface="Now"/>
              </a:rPr>
              <a:t>This project leverages Natural Language Processing (NLP) techniques to classify a user's MBTI personality type from their written text. By analyzing language patterns, word choices, and semantic structures, it becomes possible to make accurate predictions about a person's psychological characteristics.</a:t>
            </a:r>
          </a:p>
          <a:p>
            <a:pPr algn="ctr">
              <a:lnSpc>
                <a:spcPts val="3865"/>
              </a:lnSpc>
            </a:pPr>
          </a:p>
          <a:p>
            <a:pPr algn="ctr">
              <a:lnSpc>
                <a:spcPts val="3865"/>
              </a:lnSpc>
            </a:pPr>
            <a:r>
              <a:rPr lang="en-US" sz="2761">
                <a:solidFill>
                  <a:srgbClr val="FFFFFF"/>
                </a:solidFill>
                <a:latin typeface="Now"/>
                <a:ea typeface="Now"/>
                <a:cs typeface="Now"/>
                <a:sym typeface="Now"/>
              </a:rPr>
              <a:t>The system involves several key steps, including:</a:t>
            </a:r>
          </a:p>
          <a:p>
            <a:pPr algn="ctr">
              <a:lnSpc>
                <a:spcPts val="3753"/>
              </a:lnSpc>
            </a:pPr>
            <a:r>
              <a:rPr lang="en-US" sz="2680">
                <a:solidFill>
                  <a:srgbClr val="FFFFFF"/>
                </a:solidFill>
                <a:latin typeface="Now"/>
                <a:ea typeface="Now"/>
                <a:cs typeface="Now"/>
                <a:sym typeface="Now"/>
              </a:rPr>
              <a:t>• Text preprocessing (cleaning and normalizing data),</a:t>
            </a:r>
          </a:p>
          <a:p>
            <a:pPr algn="ctr">
              <a:lnSpc>
                <a:spcPts val="3753"/>
              </a:lnSpc>
            </a:pPr>
            <a:r>
              <a:rPr lang="en-US" sz="2680">
                <a:solidFill>
                  <a:srgbClr val="FFFFFF"/>
                </a:solidFill>
                <a:latin typeface="Now"/>
                <a:ea typeface="Now"/>
                <a:cs typeface="Now"/>
                <a:sym typeface="Now"/>
              </a:rPr>
              <a:t>• Feature extraction (using TF-IDF or transformer-based embeddings),</a:t>
            </a:r>
          </a:p>
          <a:p>
            <a:pPr algn="ctr">
              <a:lnSpc>
                <a:spcPts val="3753"/>
              </a:lnSpc>
            </a:pPr>
            <a:r>
              <a:rPr lang="en-US" sz="2680">
                <a:solidFill>
                  <a:srgbClr val="FFFFFF"/>
                </a:solidFill>
                <a:latin typeface="Now"/>
                <a:ea typeface="Now"/>
                <a:cs typeface="Now"/>
                <a:sym typeface="Now"/>
              </a:rPr>
              <a:t>• Model training (with machine learning or deep learning algorithms), and</a:t>
            </a:r>
          </a:p>
          <a:p>
            <a:pPr algn="ctr">
              <a:lnSpc>
                <a:spcPts val="3753"/>
              </a:lnSpc>
            </a:pPr>
            <a:r>
              <a:rPr lang="en-US" sz="2680">
                <a:solidFill>
                  <a:srgbClr val="FFFFFF"/>
                </a:solidFill>
                <a:latin typeface="Now"/>
                <a:ea typeface="Now"/>
                <a:cs typeface="Now"/>
                <a:sym typeface="Now"/>
              </a:rPr>
              <a:t>• Prediction of personality labels.</a:t>
            </a:r>
          </a:p>
          <a:p>
            <a:pPr algn="ctr">
              <a:lnSpc>
                <a:spcPts val="222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153746" y="-2472744"/>
            <a:ext cx="8677725" cy="15533383"/>
          </a:xfrm>
          <a:custGeom>
            <a:avLst/>
            <a:gdLst/>
            <a:ahLst/>
            <a:cxnLst/>
            <a:rect r="r" b="b" t="t" l="l"/>
            <a:pathLst>
              <a:path h="15533383" w="8677725">
                <a:moveTo>
                  <a:pt x="0" y="0"/>
                </a:moveTo>
                <a:lnTo>
                  <a:pt x="8677725" y="0"/>
                </a:lnTo>
                <a:lnTo>
                  <a:pt x="8677725" y="15533383"/>
                </a:lnTo>
                <a:lnTo>
                  <a:pt x="0" y="15533383"/>
                </a:lnTo>
                <a:lnTo>
                  <a:pt x="0" y="0"/>
                </a:lnTo>
                <a:close/>
              </a:path>
            </a:pathLst>
          </a:custGeom>
          <a:blipFill>
            <a:blip r:embed="rId5"/>
            <a:stretch>
              <a:fillRect l="0" t="-5530" r="-45997" b="-392"/>
            </a:stretch>
          </a:blipFill>
        </p:spPr>
      </p:sp>
      <p:sp>
        <p:nvSpPr>
          <p:cNvPr name="TextBox 5" id="5"/>
          <p:cNvSpPr txBox="true"/>
          <p:nvPr/>
        </p:nvSpPr>
        <p:spPr>
          <a:xfrm rot="0">
            <a:off x="2978303" y="1145133"/>
            <a:ext cx="13241701" cy="8113167"/>
          </a:xfrm>
          <a:prstGeom prst="rect">
            <a:avLst/>
          </a:prstGeom>
        </p:spPr>
        <p:txBody>
          <a:bodyPr anchor="t" rtlCol="false" tIns="0" lIns="0" bIns="0" rIns="0">
            <a:spAutoFit/>
          </a:bodyPr>
          <a:lstStyle/>
          <a:p>
            <a:pPr algn="ctr">
              <a:lnSpc>
                <a:spcPts val="3604"/>
              </a:lnSpc>
            </a:pPr>
            <a:r>
              <a:rPr lang="en-US" sz="2238">
                <a:solidFill>
                  <a:srgbClr val="000000"/>
                </a:solidFill>
                <a:latin typeface="Now"/>
                <a:ea typeface="Now"/>
                <a:cs typeface="Now"/>
                <a:sym typeface="Now"/>
              </a:rPr>
              <a:t>The methodology for predicting personality types from text involves a pipeline of processes that transform raw textual data into personality predictions using Natural Language Processing (NLP) and Machine Learning techniques. </a:t>
            </a:r>
          </a:p>
          <a:p>
            <a:pPr algn="ctr">
              <a:lnSpc>
                <a:spcPts val="3604"/>
              </a:lnSpc>
            </a:pPr>
            <a:r>
              <a:rPr lang="en-US" sz="2238">
                <a:solidFill>
                  <a:srgbClr val="000000"/>
                </a:solidFill>
                <a:latin typeface="Now"/>
                <a:ea typeface="Now"/>
                <a:cs typeface="Now"/>
                <a:sym typeface="Now"/>
              </a:rPr>
              <a:t>Data Collection</a:t>
            </a:r>
          </a:p>
          <a:p>
            <a:pPr algn="ctr">
              <a:lnSpc>
                <a:spcPts val="3604"/>
              </a:lnSpc>
            </a:pPr>
            <a:r>
              <a:rPr lang="en-US" sz="2238">
                <a:solidFill>
                  <a:srgbClr val="000000"/>
                </a:solidFill>
                <a:latin typeface="Now"/>
                <a:ea typeface="Now"/>
                <a:cs typeface="Now"/>
                <a:sym typeface="Now"/>
              </a:rPr>
              <a:t>The dataset used contains written text samples from individuals labeled with their MBTI (Myers-Briggs Type Indicator) personality types. A commonly used dataset is the MBTI Kaggle dataset, which includes thousands of text posts with corresponding MBTI labels </a:t>
            </a:r>
          </a:p>
          <a:p>
            <a:pPr algn="ctr">
              <a:lnSpc>
                <a:spcPts val="3604"/>
              </a:lnSpc>
            </a:pPr>
            <a:r>
              <a:rPr lang="en-US" sz="2238">
                <a:solidFill>
                  <a:srgbClr val="000000"/>
                </a:solidFill>
                <a:latin typeface="Now"/>
                <a:ea typeface="Now"/>
                <a:cs typeface="Now"/>
                <a:sym typeface="Now"/>
              </a:rPr>
              <a:t>Each data entry includes:</a:t>
            </a:r>
          </a:p>
          <a:p>
            <a:pPr algn="ctr">
              <a:lnSpc>
                <a:spcPts val="3604"/>
              </a:lnSpc>
            </a:pPr>
            <a:r>
              <a:rPr lang="en-US" sz="2238">
                <a:solidFill>
                  <a:srgbClr val="000000"/>
                </a:solidFill>
                <a:latin typeface="Now"/>
                <a:ea typeface="Now"/>
                <a:cs typeface="Now"/>
                <a:sym typeface="Now"/>
              </a:rPr>
              <a:t>• Text: A collection of user-generated posts.</a:t>
            </a:r>
          </a:p>
          <a:p>
            <a:pPr algn="ctr">
              <a:lnSpc>
                <a:spcPts val="3604"/>
              </a:lnSpc>
            </a:pPr>
            <a:r>
              <a:rPr lang="en-US" sz="2238">
                <a:solidFill>
                  <a:srgbClr val="000000"/>
                </a:solidFill>
                <a:latin typeface="Now"/>
                <a:ea typeface="Now"/>
                <a:cs typeface="Now"/>
                <a:sym typeface="Now"/>
              </a:rPr>
              <a:t>• Label: One of the 16 MBTI personality types</a:t>
            </a:r>
          </a:p>
          <a:p>
            <a:pPr algn="ctr">
              <a:lnSpc>
                <a:spcPts val="3604"/>
              </a:lnSpc>
            </a:pPr>
            <a:r>
              <a:rPr lang="en-US" sz="2238">
                <a:solidFill>
                  <a:srgbClr val="000000"/>
                </a:solidFill>
                <a:latin typeface="Now"/>
                <a:ea typeface="Now"/>
                <a:cs typeface="Now"/>
                <a:sym typeface="Now"/>
              </a:rPr>
              <a:t>Text Preprocessing</a:t>
            </a:r>
          </a:p>
          <a:p>
            <a:pPr algn="ctr">
              <a:lnSpc>
                <a:spcPts val="3604"/>
              </a:lnSpc>
            </a:pPr>
            <a:r>
              <a:rPr lang="en-US" sz="2238">
                <a:solidFill>
                  <a:srgbClr val="000000"/>
                </a:solidFill>
                <a:latin typeface="Now"/>
                <a:ea typeface="Now"/>
                <a:cs typeface="Now"/>
                <a:sym typeface="Now"/>
              </a:rPr>
              <a:t>Raw text data is often noisy and unstructured. Preprocessing ensures the input is clean, normalized, and ready for feature extraction.</a:t>
            </a:r>
          </a:p>
          <a:p>
            <a:pPr algn="ctr">
              <a:lnSpc>
                <a:spcPts val="3604"/>
              </a:lnSpc>
            </a:pPr>
            <a:r>
              <a:rPr lang="en-US" sz="2238">
                <a:solidFill>
                  <a:srgbClr val="000000"/>
                </a:solidFill>
                <a:latin typeface="Now"/>
                <a:ea typeface="Now"/>
                <a:cs typeface="Now"/>
                <a:sym typeface="Now"/>
              </a:rPr>
              <a:t>Steps include:</a:t>
            </a:r>
          </a:p>
          <a:p>
            <a:pPr algn="ctr">
              <a:lnSpc>
                <a:spcPts val="3604"/>
              </a:lnSpc>
            </a:pPr>
            <a:r>
              <a:rPr lang="en-US" sz="2238">
                <a:solidFill>
                  <a:srgbClr val="000000"/>
                </a:solidFill>
                <a:latin typeface="Now"/>
                <a:ea typeface="Now"/>
                <a:cs typeface="Now"/>
                <a:sym typeface="Now"/>
              </a:rPr>
              <a:t>• Lowercasing: Convert all text to lowercase.</a:t>
            </a:r>
          </a:p>
          <a:p>
            <a:pPr algn="ctr">
              <a:lnSpc>
                <a:spcPts val="3604"/>
              </a:lnSpc>
            </a:pPr>
            <a:r>
              <a:rPr lang="en-US" sz="2238">
                <a:solidFill>
                  <a:srgbClr val="000000"/>
                </a:solidFill>
                <a:latin typeface="Now"/>
                <a:ea typeface="Now"/>
                <a:cs typeface="Now"/>
                <a:sym typeface="Now"/>
              </a:rPr>
              <a:t>• Removing URLs, mentions, and special characters: Strip out irrelevant elements like hyperlinks and usernames.</a:t>
            </a:r>
          </a:p>
          <a:p>
            <a:pPr algn="ctr">
              <a:lnSpc>
                <a:spcPts val="3604"/>
              </a:lnSpc>
            </a:pPr>
          </a:p>
        </p:txBody>
      </p:sp>
      <p:sp>
        <p:nvSpPr>
          <p:cNvPr name="Freeform 6" id="6"/>
          <p:cNvSpPr/>
          <p:nvPr/>
        </p:nvSpPr>
        <p:spPr>
          <a:xfrm flipH="false" flipV="false" rot="0">
            <a:off x="52227" y="7728379"/>
            <a:ext cx="2353261" cy="2182115"/>
          </a:xfrm>
          <a:custGeom>
            <a:avLst/>
            <a:gdLst/>
            <a:ahLst/>
            <a:cxnLst/>
            <a:rect r="r" b="b" t="t" l="l"/>
            <a:pathLst>
              <a:path h="2182115" w="2353261">
                <a:moveTo>
                  <a:pt x="0" y="0"/>
                </a:moveTo>
                <a:lnTo>
                  <a:pt x="2353261" y="0"/>
                </a:lnTo>
                <a:lnTo>
                  <a:pt x="2353261" y="2182114"/>
                </a:lnTo>
                <a:lnTo>
                  <a:pt x="0" y="21821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212360" y="-180975"/>
            <a:ext cx="12346104" cy="1136060"/>
          </a:xfrm>
          <a:prstGeom prst="rect">
            <a:avLst/>
          </a:prstGeom>
        </p:spPr>
        <p:txBody>
          <a:bodyPr anchor="t" rtlCol="false" tIns="0" lIns="0" bIns="0" rIns="0">
            <a:spAutoFit/>
          </a:bodyPr>
          <a:lstStyle/>
          <a:p>
            <a:pPr algn="ctr">
              <a:lnSpc>
                <a:spcPts val="8782"/>
              </a:lnSpc>
              <a:spcBef>
                <a:spcPct val="0"/>
              </a:spcBef>
            </a:pPr>
            <a:r>
              <a:rPr lang="en-US" sz="6273">
                <a:solidFill>
                  <a:srgbClr val="FFFFFF"/>
                </a:solidFill>
                <a:latin typeface="Bryndan Write"/>
                <a:ea typeface="Bryndan Write"/>
                <a:cs typeface="Bryndan Write"/>
                <a:sym typeface="Bryndan Write"/>
              </a:rPr>
              <a:t>Methodology: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153746" y="-2472744"/>
            <a:ext cx="8677725" cy="15533383"/>
          </a:xfrm>
          <a:custGeom>
            <a:avLst/>
            <a:gdLst/>
            <a:ahLst/>
            <a:cxnLst/>
            <a:rect r="r" b="b" t="t" l="l"/>
            <a:pathLst>
              <a:path h="15533383" w="8677725">
                <a:moveTo>
                  <a:pt x="0" y="0"/>
                </a:moveTo>
                <a:lnTo>
                  <a:pt x="8677725" y="0"/>
                </a:lnTo>
                <a:lnTo>
                  <a:pt x="8677725" y="15533383"/>
                </a:lnTo>
                <a:lnTo>
                  <a:pt x="0" y="15533383"/>
                </a:lnTo>
                <a:lnTo>
                  <a:pt x="0" y="0"/>
                </a:lnTo>
                <a:close/>
              </a:path>
            </a:pathLst>
          </a:custGeom>
          <a:blipFill>
            <a:blip r:embed="rId5"/>
            <a:stretch>
              <a:fillRect l="0" t="-5530" r="-45997" b="-392"/>
            </a:stretch>
          </a:blipFill>
        </p:spPr>
      </p:sp>
      <p:sp>
        <p:nvSpPr>
          <p:cNvPr name="TextBox 5" id="5"/>
          <p:cNvSpPr txBox="true"/>
          <p:nvPr/>
        </p:nvSpPr>
        <p:spPr>
          <a:xfrm rot="0">
            <a:off x="2723462" y="1929448"/>
            <a:ext cx="13496542" cy="6425019"/>
          </a:xfrm>
          <a:prstGeom prst="rect">
            <a:avLst/>
          </a:prstGeom>
        </p:spPr>
        <p:txBody>
          <a:bodyPr anchor="t" rtlCol="false" tIns="0" lIns="0" bIns="0" rIns="0">
            <a:spAutoFit/>
          </a:bodyPr>
          <a:lstStyle/>
          <a:p>
            <a:pPr algn="ctr">
              <a:lnSpc>
                <a:spcPts val="3673"/>
              </a:lnSpc>
            </a:pPr>
            <a:r>
              <a:rPr lang="en-US" sz="2281">
                <a:solidFill>
                  <a:srgbClr val="000000"/>
                </a:solidFill>
                <a:latin typeface="Now"/>
                <a:ea typeface="Now"/>
                <a:cs typeface="Now"/>
                <a:sym typeface="Now"/>
              </a:rPr>
              <a:t>Feature Extraction</a:t>
            </a:r>
          </a:p>
          <a:p>
            <a:pPr algn="ctr">
              <a:lnSpc>
                <a:spcPts val="3673"/>
              </a:lnSpc>
            </a:pPr>
            <a:r>
              <a:rPr lang="en-US" sz="2281">
                <a:solidFill>
                  <a:srgbClr val="000000"/>
                </a:solidFill>
                <a:latin typeface="Now"/>
                <a:ea typeface="Now"/>
                <a:cs typeface="Now"/>
                <a:sym typeface="Now"/>
              </a:rPr>
              <a:t>The processed text is converted into a numerical format suitable for machine learning algorithms.</a:t>
            </a:r>
          </a:p>
          <a:p>
            <a:pPr algn="ctr">
              <a:lnSpc>
                <a:spcPts val="3673"/>
              </a:lnSpc>
            </a:pPr>
            <a:r>
              <a:rPr lang="en-US" sz="2281">
                <a:solidFill>
                  <a:srgbClr val="000000"/>
                </a:solidFill>
                <a:latin typeface="Now"/>
                <a:ea typeface="Now"/>
                <a:cs typeface="Now"/>
                <a:sym typeface="Now"/>
              </a:rPr>
              <a:t>Two approaches are commonly used:</a:t>
            </a:r>
          </a:p>
          <a:p>
            <a:pPr algn="ctr">
              <a:lnSpc>
                <a:spcPts val="3673"/>
              </a:lnSpc>
            </a:pPr>
            <a:r>
              <a:rPr lang="en-US" sz="2281">
                <a:solidFill>
                  <a:srgbClr val="000000"/>
                </a:solidFill>
                <a:latin typeface="Now"/>
                <a:ea typeface="Now"/>
                <a:cs typeface="Now"/>
                <a:sym typeface="Now"/>
              </a:rPr>
              <a:t>• TF-IDF Vectorization: Measures the importance of words in a document relative to a corpus.</a:t>
            </a:r>
          </a:p>
          <a:p>
            <a:pPr algn="ctr">
              <a:lnSpc>
                <a:spcPts val="3673"/>
              </a:lnSpc>
            </a:pPr>
            <a:r>
              <a:rPr lang="en-US" sz="2281">
                <a:solidFill>
                  <a:srgbClr val="000000"/>
                </a:solidFill>
                <a:latin typeface="Now"/>
                <a:ea typeface="Now"/>
                <a:cs typeface="Now"/>
                <a:sym typeface="Now"/>
              </a:rPr>
              <a:t>• Transformer Embeddings: Uses pre-trained models like BERT or Sentence-BERT to generate semantic embeddings that capture contextual meaning.</a:t>
            </a:r>
          </a:p>
          <a:p>
            <a:pPr algn="ctr">
              <a:lnSpc>
                <a:spcPts val="3673"/>
              </a:lnSpc>
            </a:pPr>
            <a:r>
              <a:rPr lang="en-US" sz="2281">
                <a:solidFill>
                  <a:srgbClr val="000000"/>
                </a:solidFill>
                <a:latin typeface="Now"/>
                <a:ea typeface="Now"/>
                <a:cs typeface="Now"/>
                <a:sym typeface="Now"/>
              </a:rPr>
              <a:t>• Label Encoding</a:t>
            </a:r>
          </a:p>
          <a:p>
            <a:pPr algn="ctr">
              <a:lnSpc>
                <a:spcPts val="3673"/>
              </a:lnSpc>
            </a:pPr>
            <a:r>
              <a:rPr lang="en-US" sz="2281">
                <a:solidFill>
                  <a:srgbClr val="000000"/>
                </a:solidFill>
                <a:latin typeface="Now"/>
                <a:ea typeface="Now"/>
                <a:cs typeface="Now"/>
                <a:sym typeface="Now"/>
              </a:rPr>
              <a:t>• The MBTI personality types are categorical labels. These are encoded into numerical values using Label Encoding or One-Hot Encoding to make them compatible with classification models.</a:t>
            </a:r>
          </a:p>
          <a:p>
            <a:pPr algn="ctr">
              <a:lnSpc>
                <a:spcPts val="3673"/>
              </a:lnSpc>
            </a:pPr>
            <a:r>
              <a:rPr lang="en-US" sz="2281">
                <a:solidFill>
                  <a:srgbClr val="000000"/>
                </a:solidFill>
                <a:latin typeface="Now"/>
                <a:ea typeface="Now"/>
                <a:cs typeface="Now"/>
                <a:sym typeface="Now"/>
              </a:rPr>
              <a:t>• Optionally, the prediction task can be broken down into four binary classification tasks, one for each personality dimension</a:t>
            </a:r>
          </a:p>
          <a:p>
            <a:pPr algn="ctr">
              <a:lnSpc>
                <a:spcPts val="3673"/>
              </a:lnSpc>
            </a:pPr>
          </a:p>
        </p:txBody>
      </p:sp>
      <p:sp>
        <p:nvSpPr>
          <p:cNvPr name="Freeform 6" id="6"/>
          <p:cNvSpPr/>
          <p:nvPr/>
        </p:nvSpPr>
        <p:spPr>
          <a:xfrm flipH="false" flipV="false" rot="0">
            <a:off x="52227" y="7728379"/>
            <a:ext cx="2353261" cy="2182115"/>
          </a:xfrm>
          <a:custGeom>
            <a:avLst/>
            <a:gdLst/>
            <a:ahLst/>
            <a:cxnLst/>
            <a:rect r="r" b="b" t="t" l="l"/>
            <a:pathLst>
              <a:path h="2182115" w="2353261">
                <a:moveTo>
                  <a:pt x="0" y="0"/>
                </a:moveTo>
                <a:lnTo>
                  <a:pt x="2353261" y="0"/>
                </a:lnTo>
                <a:lnTo>
                  <a:pt x="2353261" y="2182114"/>
                </a:lnTo>
                <a:lnTo>
                  <a:pt x="0" y="21821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212360" y="-180975"/>
            <a:ext cx="12346104" cy="1136060"/>
          </a:xfrm>
          <a:prstGeom prst="rect">
            <a:avLst/>
          </a:prstGeom>
        </p:spPr>
        <p:txBody>
          <a:bodyPr anchor="t" rtlCol="false" tIns="0" lIns="0" bIns="0" rIns="0">
            <a:spAutoFit/>
          </a:bodyPr>
          <a:lstStyle/>
          <a:p>
            <a:pPr algn="ctr">
              <a:lnSpc>
                <a:spcPts val="8782"/>
              </a:lnSpc>
              <a:spcBef>
                <a:spcPct val="0"/>
              </a:spcBef>
            </a:pPr>
            <a:r>
              <a:rPr lang="en-US" sz="6273">
                <a:solidFill>
                  <a:srgbClr val="FFFFFF"/>
                </a:solidFill>
                <a:latin typeface="Bryndan Write"/>
                <a:ea typeface="Bryndan Write"/>
                <a:cs typeface="Bryndan Write"/>
                <a:sym typeface="Bryndan Write"/>
              </a:rPr>
              <a:t>Methodology: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153746" y="-2472744"/>
            <a:ext cx="8677725" cy="15533383"/>
          </a:xfrm>
          <a:custGeom>
            <a:avLst/>
            <a:gdLst/>
            <a:ahLst/>
            <a:cxnLst/>
            <a:rect r="r" b="b" t="t" l="l"/>
            <a:pathLst>
              <a:path h="15533383" w="8677725">
                <a:moveTo>
                  <a:pt x="0" y="0"/>
                </a:moveTo>
                <a:lnTo>
                  <a:pt x="8677725" y="0"/>
                </a:lnTo>
                <a:lnTo>
                  <a:pt x="8677725" y="15533383"/>
                </a:lnTo>
                <a:lnTo>
                  <a:pt x="0" y="15533383"/>
                </a:lnTo>
                <a:lnTo>
                  <a:pt x="0" y="0"/>
                </a:lnTo>
                <a:close/>
              </a:path>
            </a:pathLst>
          </a:custGeom>
          <a:blipFill>
            <a:blip r:embed="rId5"/>
            <a:stretch>
              <a:fillRect l="0" t="-5530" r="-45997" b="-392"/>
            </a:stretch>
          </a:blipFill>
        </p:spPr>
      </p:sp>
      <p:sp>
        <p:nvSpPr>
          <p:cNvPr name="TextBox 5" id="5"/>
          <p:cNvSpPr txBox="true"/>
          <p:nvPr/>
        </p:nvSpPr>
        <p:spPr>
          <a:xfrm rot="0">
            <a:off x="2405488" y="3620173"/>
            <a:ext cx="14399730" cy="2926628"/>
          </a:xfrm>
          <a:prstGeom prst="rect">
            <a:avLst/>
          </a:prstGeom>
        </p:spPr>
        <p:txBody>
          <a:bodyPr anchor="t" rtlCol="false" tIns="0" lIns="0" bIns="0" rIns="0">
            <a:spAutoFit/>
          </a:bodyPr>
          <a:lstStyle/>
          <a:p>
            <a:pPr algn="ctr">
              <a:lnSpc>
                <a:spcPts val="3919"/>
              </a:lnSpc>
            </a:pPr>
            <a:r>
              <a:rPr lang="en-US" sz="2434">
                <a:solidFill>
                  <a:srgbClr val="000000"/>
                </a:solidFill>
                <a:latin typeface="Now"/>
                <a:ea typeface="Now"/>
                <a:cs typeface="Now"/>
                <a:sym typeface="Now"/>
              </a:rPr>
              <a:t>Model Training</a:t>
            </a:r>
          </a:p>
          <a:p>
            <a:pPr algn="ctr">
              <a:lnSpc>
                <a:spcPts val="3919"/>
              </a:lnSpc>
            </a:pPr>
            <a:r>
              <a:rPr lang="en-US" sz="2434">
                <a:solidFill>
                  <a:srgbClr val="000000"/>
                </a:solidFill>
                <a:latin typeface="Now"/>
                <a:ea typeface="Now"/>
                <a:cs typeface="Now"/>
                <a:sym typeface="Now"/>
              </a:rPr>
              <a:t>The extracted features and encoded labels are used to train machine learning models. Several algorithms can be employed:</a:t>
            </a:r>
          </a:p>
          <a:p>
            <a:pPr algn="ctr">
              <a:lnSpc>
                <a:spcPts val="3919"/>
              </a:lnSpc>
            </a:pPr>
            <a:r>
              <a:rPr lang="en-US" sz="2434">
                <a:solidFill>
                  <a:srgbClr val="000000"/>
                </a:solidFill>
                <a:latin typeface="Now"/>
                <a:ea typeface="Now"/>
                <a:cs typeface="Now"/>
                <a:sym typeface="Now"/>
              </a:rPr>
              <a:t>• Baseline Models: Logistic Regression, Support Vector Machines (SVM), Random Forest.</a:t>
            </a:r>
          </a:p>
          <a:p>
            <a:pPr algn="ctr">
              <a:lnSpc>
                <a:spcPts val="3919"/>
              </a:lnSpc>
            </a:pPr>
            <a:r>
              <a:rPr lang="en-US" sz="2434">
                <a:solidFill>
                  <a:srgbClr val="000000"/>
                </a:solidFill>
                <a:latin typeface="Now"/>
                <a:ea typeface="Now"/>
                <a:cs typeface="Now"/>
                <a:sym typeface="Now"/>
              </a:rPr>
              <a:t>• Deep Learning Models: LSTM, GRU, or Transformer-based models for capturing sequential patterns in text.</a:t>
            </a:r>
          </a:p>
        </p:txBody>
      </p:sp>
      <p:sp>
        <p:nvSpPr>
          <p:cNvPr name="Freeform 6" id="6"/>
          <p:cNvSpPr/>
          <p:nvPr/>
        </p:nvSpPr>
        <p:spPr>
          <a:xfrm flipH="false" flipV="false" rot="0">
            <a:off x="52227" y="7728379"/>
            <a:ext cx="2353261" cy="2182115"/>
          </a:xfrm>
          <a:custGeom>
            <a:avLst/>
            <a:gdLst/>
            <a:ahLst/>
            <a:cxnLst/>
            <a:rect r="r" b="b" t="t" l="l"/>
            <a:pathLst>
              <a:path h="2182115" w="2353261">
                <a:moveTo>
                  <a:pt x="0" y="0"/>
                </a:moveTo>
                <a:lnTo>
                  <a:pt x="2353261" y="0"/>
                </a:lnTo>
                <a:lnTo>
                  <a:pt x="2353261" y="2182114"/>
                </a:lnTo>
                <a:lnTo>
                  <a:pt x="0" y="21821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212360" y="-180975"/>
            <a:ext cx="12346104" cy="1136060"/>
          </a:xfrm>
          <a:prstGeom prst="rect">
            <a:avLst/>
          </a:prstGeom>
        </p:spPr>
        <p:txBody>
          <a:bodyPr anchor="t" rtlCol="false" tIns="0" lIns="0" bIns="0" rIns="0">
            <a:spAutoFit/>
          </a:bodyPr>
          <a:lstStyle/>
          <a:p>
            <a:pPr algn="ctr">
              <a:lnSpc>
                <a:spcPts val="8782"/>
              </a:lnSpc>
              <a:spcBef>
                <a:spcPct val="0"/>
              </a:spcBef>
            </a:pPr>
            <a:r>
              <a:rPr lang="en-US" sz="6273">
                <a:solidFill>
                  <a:srgbClr val="FFFFFF"/>
                </a:solidFill>
                <a:latin typeface="Bryndan Write"/>
                <a:ea typeface="Bryndan Write"/>
                <a:cs typeface="Bryndan Write"/>
                <a:sym typeface="Bryndan Write"/>
              </a:rPr>
              <a:t>Methodology: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05367" y="-614565"/>
            <a:ext cx="3402500" cy="3006572"/>
          </a:xfrm>
          <a:custGeom>
            <a:avLst/>
            <a:gdLst/>
            <a:ahLst/>
            <a:cxnLst/>
            <a:rect r="r" b="b" t="t" l="l"/>
            <a:pathLst>
              <a:path h="3006572" w="3402500">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29133" y="664489"/>
            <a:ext cx="4130225" cy="728422"/>
          </a:xfrm>
          <a:custGeom>
            <a:avLst/>
            <a:gdLst/>
            <a:ahLst/>
            <a:cxnLst/>
            <a:rect r="r" b="b" t="t" l="l"/>
            <a:pathLst>
              <a:path h="728422" w="4130225">
                <a:moveTo>
                  <a:pt x="0" y="0"/>
                </a:moveTo>
                <a:lnTo>
                  <a:pt x="4130226" y="0"/>
                </a:lnTo>
                <a:lnTo>
                  <a:pt x="4130226" y="728422"/>
                </a:lnTo>
                <a:lnTo>
                  <a:pt x="0" y="728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071303" y="1473477"/>
            <a:ext cx="4292427" cy="8575702"/>
          </a:xfrm>
          <a:custGeom>
            <a:avLst/>
            <a:gdLst/>
            <a:ahLst/>
            <a:cxnLst/>
            <a:rect r="r" b="b" t="t" l="l"/>
            <a:pathLst>
              <a:path h="8575702" w="4292427">
                <a:moveTo>
                  <a:pt x="0" y="0"/>
                </a:moveTo>
                <a:lnTo>
                  <a:pt x="4292427" y="0"/>
                </a:lnTo>
                <a:lnTo>
                  <a:pt x="4292427" y="8575702"/>
                </a:lnTo>
                <a:lnTo>
                  <a:pt x="0" y="8575702"/>
                </a:lnTo>
                <a:lnTo>
                  <a:pt x="0" y="0"/>
                </a:lnTo>
                <a:close/>
              </a:path>
            </a:pathLst>
          </a:custGeom>
          <a:blipFill>
            <a:blip r:embed="rId7"/>
            <a:stretch>
              <a:fillRect l="0" t="0" r="0" b="0"/>
            </a:stretch>
          </a:blipFill>
        </p:spPr>
      </p:sp>
      <p:sp>
        <p:nvSpPr>
          <p:cNvPr name="Freeform 6" id="6"/>
          <p:cNvSpPr/>
          <p:nvPr/>
        </p:nvSpPr>
        <p:spPr>
          <a:xfrm flipH="false" flipV="false" rot="0">
            <a:off x="7976836" y="1250352"/>
            <a:ext cx="7528737" cy="4287851"/>
          </a:xfrm>
          <a:custGeom>
            <a:avLst/>
            <a:gdLst/>
            <a:ahLst/>
            <a:cxnLst/>
            <a:rect r="r" b="b" t="t" l="l"/>
            <a:pathLst>
              <a:path h="4287851" w="7528737">
                <a:moveTo>
                  <a:pt x="0" y="0"/>
                </a:moveTo>
                <a:lnTo>
                  <a:pt x="7528738" y="0"/>
                </a:lnTo>
                <a:lnTo>
                  <a:pt x="7528738" y="4287851"/>
                </a:lnTo>
                <a:lnTo>
                  <a:pt x="0" y="4287851"/>
                </a:lnTo>
                <a:lnTo>
                  <a:pt x="0" y="0"/>
                </a:lnTo>
                <a:close/>
              </a:path>
            </a:pathLst>
          </a:custGeom>
          <a:blipFill>
            <a:blip r:embed="rId8"/>
            <a:stretch>
              <a:fillRect l="0" t="0" r="0" b="0"/>
            </a:stretch>
          </a:blipFill>
        </p:spPr>
      </p:sp>
      <p:sp>
        <p:nvSpPr>
          <p:cNvPr name="Freeform 7" id="7"/>
          <p:cNvSpPr/>
          <p:nvPr/>
        </p:nvSpPr>
        <p:spPr>
          <a:xfrm flipH="false" flipV="false" rot="0">
            <a:off x="8164480" y="5761328"/>
            <a:ext cx="9748334" cy="4363903"/>
          </a:xfrm>
          <a:custGeom>
            <a:avLst/>
            <a:gdLst/>
            <a:ahLst/>
            <a:cxnLst/>
            <a:rect r="r" b="b" t="t" l="l"/>
            <a:pathLst>
              <a:path h="4363903" w="9748334">
                <a:moveTo>
                  <a:pt x="0" y="0"/>
                </a:moveTo>
                <a:lnTo>
                  <a:pt x="9748335" y="0"/>
                </a:lnTo>
                <a:lnTo>
                  <a:pt x="9748335" y="4363903"/>
                </a:lnTo>
                <a:lnTo>
                  <a:pt x="0" y="4363903"/>
                </a:lnTo>
                <a:lnTo>
                  <a:pt x="0" y="0"/>
                </a:lnTo>
                <a:close/>
              </a:path>
            </a:pathLst>
          </a:custGeom>
          <a:blipFill>
            <a:blip r:embed="rId9"/>
            <a:stretch>
              <a:fillRect l="0" t="0" r="0" b="0"/>
            </a:stretch>
          </a:blipFill>
        </p:spPr>
      </p:sp>
      <p:sp>
        <p:nvSpPr>
          <p:cNvPr name="TextBox 8" id="8"/>
          <p:cNvSpPr txBox="true"/>
          <p:nvPr/>
        </p:nvSpPr>
        <p:spPr>
          <a:xfrm rot="0">
            <a:off x="3082924" y="345327"/>
            <a:ext cx="10913483" cy="905025"/>
          </a:xfrm>
          <a:prstGeom prst="rect">
            <a:avLst/>
          </a:prstGeom>
        </p:spPr>
        <p:txBody>
          <a:bodyPr anchor="t" rtlCol="false" tIns="0" lIns="0" bIns="0" rIns="0">
            <a:spAutoFit/>
          </a:bodyPr>
          <a:lstStyle/>
          <a:p>
            <a:pPr algn="ctr">
              <a:lnSpc>
                <a:spcPts val="6314"/>
              </a:lnSpc>
            </a:pPr>
            <a:r>
              <a:rPr lang="en-US" sz="7700">
                <a:solidFill>
                  <a:srgbClr val="5CE1E6"/>
                </a:solidFill>
                <a:latin typeface="Gochi Hand"/>
                <a:ea typeface="Gochi Hand"/>
                <a:cs typeface="Gochi Hand"/>
                <a:sym typeface="Gochi Hand"/>
              </a:rPr>
              <a:t>    Output/Results: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DAGZKbZQuug</dc:identifier>
  <dcterms:modified xsi:type="dcterms:W3CDTF">2011-08-01T06:04:30Z</dcterms:modified>
  <cp:revision>1</cp:revision>
  <dc:title>Black Doodle Group Project Presentation</dc:title>
</cp:coreProperties>
</file>